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9" r:id="rId2"/>
    <p:sldId id="297" r:id="rId3"/>
    <p:sldId id="299" r:id="rId4"/>
    <p:sldId id="298" r:id="rId5"/>
    <p:sldId id="300" r:id="rId6"/>
    <p:sldId id="262" r:id="rId7"/>
    <p:sldId id="284" r:id="rId8"/>
    <p:sldId id="293" r:id="rId9"/>
    <p:sldId id="294" r:id="rId10"/>
    <p:sldId id="295" r:id="rId11"/>
    <p:sldId id="296" r:id="rId12"/>
    <p:sldId id="274" r:id="rId13"/>
    <p:sldId id="30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46" d="100"/>
          <a:sy n="46" d="100"/>
        </p:scale>
        <p:origin x="-2064" y="-57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2A9C7-257B-427E-BBCA-4A084C840E97}" type="datetimeFigureOut">
              <a:rPr lang="en-US" smtClean="0"/>
              <a:pPr/>
              <a:t>9/19/2021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67D313-AAC2-4886-A483-51C1AE8BF4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15.jpe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4031873"/>
          </a:xfrm>
          <a:prstGeom prst="rect">
            <a:avLst/>
          </a:prstGeom>
          <a:noFill/>
        </p:spPr>
        <p:txBody>
          <a:bodyPr wrap="square" rtlCol="0">
            <a:spAutoFit/>
          </a:bodyPr>
          <a:lstStyle/>
          <a:p>
            <a:pPr marL="514350" indent="-514350"/>
            <a:r>
              <a:rPr lang="en-US" sz="3200" b="1" dirty="0" smtClean="0">
                <a:solidFill>
                  <a:srgbClr val="FFFF00"/>
                </a:solidFill>
              </a:rPr>
              <a:t>4. Decline Stage:- </a:t>
            </a:r>
            <a:r>
              <a:rPr lang="en-US" sz="3200" dirty="0" smtClean="0">
                <a:solidFill>
                  <a:schemeClr val="bg1"/>
                </a:solidFill>
                <a:latin typeface="Aharoni" pitchFamily="2" charset="-79"/>
                <a:cs typeface="Aharoni" pitchFamily="2" charset="-79"/>
              </a:rPr>
              <a:t>:- </a:t>
            </a:r>
          </a:p>
          <a:p>
            <a:pPr marL="514350" indent="-514350">
              <a:buAutoNum type="arabicPeriod"/>
            </a:pPr>
            <a:endParaRPr lang="en-US" sz="3200" dirty="0" smtClean="0">
              <a:solidFill>
                <a:schemeClr val="bg1"/>
              </a:solidFill>
              <a:latin typeface="Aharoni" pitchFamily="2" charset="-79"/>
              <a:cs typeface="Aharoni" pitchFamily="2" charset="-79"/>
            </a:endParaRPr>
          </a:p>
          <a:p>
            <a:pPr marL="514350" indent="-514350"/>
            <a:r>
              <a:rPr lang="en-US" sz="3200" dirty="0" smtClean="0">
                <a:solidFill>
                  <a:schemeClr val="bg1"/>
                </a:solidFill>
                <a:latin typeface="Aharoni" pitchFamily="2" charset="-79"/>
                <a:cs typeface="Aharoni" pitchFamily="2" charset="-79"/>
              </a:rPr>
              <a:t>     New products/technology products available, no one like to purchase our products. Seller has two options i.e. Withdraw the products from market or modify and convert old products into new technology or like of customers.</a:t>
            </a: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286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latin typeface="Aharoni" pitchFamily="2" charset="-79"/>
                <a:cs typeface="Aharoni" pitchFamily="2" charset="-79"/>
              </a:rPr>
              <a:t>Q.</a:t>
            </a:r>
            <a:r>
              <a:rPr lang="en-US" sz="2400" b="1" dirty="0" smtClean="0">
                <a:cs typeface="Aharoni" pitchFamily="2" charset="-79"/>
              </a:rPr>
              <a:t>2</a:t>
            </a:r>
            <a:r>
              <a:rPr lang="en-US" sz="2400" b="1" dirty="0" smtClean="0">
                <a:latin typeface="Aharoni" pitchFamily="2" charset="-79"/>
                <a:cs typeface="Aharoni" pitchFamily="2" charset="-79"/>
              </a:rPr>
              <a:t>  Product life Cycle</a:t>
            </a:r>
            <a:endParaRPr lang="en-US" sz="2400" b="1" dirty="0">
              <a:latin typeface="Aharoni" pitchFamily="2" charset="-79"/>
              <a:cs typeface="Aharoni" pitchFamily="2" charset="-79"/>
            </a:endParaRPr>
          </a:p>
        </p:txBody>
      </p:sp>
      <p:sp>
        <p:nvSpPr>
          <p:cNvPr id="4" name="TextBox 3"/>
          <p:cNvSpPr txBox="1"/>
          <p:nvPr/>
        </p:nvSpPr>
        <p:spPr>
          <a:xfrm>
            <a:off x="381000" y="685800"/>
            <a:ext cx="8458200" cy="2308324"/>
          </a:xfrm>
          <a:prstGeom prst="rect">
            <a:avLst/>
          </a:prstGeom>
          <a:no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solidFill>
                  <a:srgbClr val="FFFF00"/>
                </a:solidFill>
                <a:latin typeface="Aharoni" pitchFamily="2" charset="-79"/>
                <a:cs typeface="Aharoni" pitchFamily="2" charset="-79"/>
              </a:rPr>
              <a:t>1.Introduction stage, </a:t>
            </a:r>
          </a:p>
          <a:p>
            <a:pPr algn="ctr"/>
            <a:r>
              <a:rPr lang="en-US" sz="2400" dirty="0" smtClean="0">
                <a:solidFill>
                  <a:srgbClr val="FFFF00"/>
                </a:solidFill>
                <a:latin typeface="Aharoni" pitchFamily="2" charset="-79"/>
                <a:cs typeface="Aharoni" pitchFamily="2" charset="-79"/>
              </a:rPr>
              <a:t>2.Growth stage, </a:t>
            </a:r>
          </a:p>
          <a:p>
            <a:pPr algn="ctr"/>
            <a:r>
              <a:rPr lang="en-US" sz="2400" dirty="0" smtClean="0">
                <a:solidFill>
                  <a:srgbClr val="FFFF00"/>
                </a:solidFill>
                <a:latin typeface="Aharoni" pitchFamily="2" charset="-79"/>
                <a:cs typeface="Aharoni" pitchFamily="2" charset="-79"/>
              </a:rPr>
              <a:t>3.Maturity stage, </a:t>
            </a:r>
          </a:p>
          <a:p>
            <a:pPr algn="ctr"/>
            <a:r>
              <a:rPr lang="en-US" sz="2400" dirty="0" smtClean="0">
                <a:solidFill>
                  <a:srgbClr val="FFFF00"/>
                </a:solidFill>
                <a:latin typeface="Aharoni" pitchFamily="2" charset="-79"/>
                <a:cs typeface="Aharoni" pitchFamily="2" charset="-79"/>
              </a:rPr>
              <a:t>4. Decline stage .  </a:t>
            </a:r>
          </a:p>
          <a:p>
            <a:pPr algn="ctr"/>
            <a:endParaRPr lang="en-US" sz="2400" dirty="0">
              <a:solidFill>
                <a:schemeClr val="bg1"/>
              </a:solidFill>
              <a:latin typeface="Aharoni" pitchFamily="2" charset="-79"/>
              <a:cs typeface="Aharoni" pitchFamily="2" charset="-79"/>
            </a:endParaRPr>
          </a:p>
        </p:txBody>
      </p:sp>
      <p:pic>
        <p:nvPicPr>
          <p:cNvPr id="15362" name="Picture 2" descr="E:\plc.png"/>
          <p:cNvPicPr>
            <a:picLocks noChangeAspect="1" noChangeArrowheads="1"/>
          </p:cNvPicPr>
          <p:nvPr/>
        </p:nvPicPr>
        <p:blipFill>
          <a:blip r:embed="rId3"/>
          <a:srcRect/>
          <a:stretch>
            <a:fillRect/>
          </a:stretch>
        </p:blipFill>
        <p:spPr bwMode="auto">
          <a:xfrm>
            <a:off x="609600" y="2888853"/>
            <a:ext cx="8077200" cy="3740547"/>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pic>
        <p:nvPicPr>
          <p:cNvPr id="16388" name="Picture 4" descr="C:\Users\DELL\Pictures\human life cucle.png"/>
          <p:cNvPicPr>
            <a:picLocks noChangeAspect="1" noChangeArrowheads="1"/>
          </p:cNvPicPr>
          <p:nvPr/>
        </p:nvPicPr>
        <p:blipFill>
          <a:blip r:embed="rId4"/>
          <a:srcRect/>
          <a:stretch>
            <a:fillRect/>
          </a:stretch>
        </p:blipFill>
        <p:spPr bwMode="auto">
          <a:xfrm>
            <a:off x="609600" y="1447800"/>
            <a:ext cx="7926358" cy="35221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ppt_x"/>
                                          </p:val>
                                        </p:tav>
                                        <p:tav tm="100000">
                                          <p:val>
                                            <p:strVal val="#ppt_x"/>
                                          </p:val>
                                        </p:tav>
                                      </p:tavLst>
                                    </p:anim>
                                    <p:anim calcmode="lin" valueType="num">
                                      <p:cBhvr additive="base">
                                        <p:cTn id="8" dur="500" fill="hold"/>
                                        <p:tgtEl>
                                          <p:spTgt spid="16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0"/>
            <a:ext cx="9144000" cy="6857999"/>
          </a:xfrm>
        </p:spPr>
      </p:pic>
      <p:pic>
        <p:nvPicPr>
          <p:cNvPr id="18437" name="Picture 5" descr="C:\Users\DELL\Pictures\telephone.jpg"/>
          <p:cNvPicPr>
            <a:picLocks noChangeAspect="1" noChangeArrowheads="1"/>
          </p:cNvPicPr>
          <p:nvPr/>
        </p:nvPicPr>
        <p:blipFill>
          <a:blip r:embed="rId4"/>
          <a:srcRect/>
          <a:stretch>
            <a:fillRect/>
          </a:stretch>
        </p:blipFill>
        <p:spPr bwMode="auto">
          <a:xfrm>
            <a:off x="228600" y="381000"/>
            <a:ext cx="2438400" cy="16287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8438" name="Picture 6" descr="C:\Users\DELL\Pictures\pager.jpg"/>
          <p:cNvPicPr>
            <a:picLocks noChangeAspect="1" noChangeArrowheads="1"/>
          </p:cNvPicPr>
          <p:nvPr/>
        </p:nvPicPr>
        <p:blipFill>
          <a:blip r:embed="rId5"/>
          <a:srcRect/>
          <a:stretch>
            <a:fillRect/>
          </a:stretch>
        </p:blipFill>
        <p:spPr bwMode="auto">
          <a:xfrm>
            <a:off x="3276600" y="228600"/>
            <a:ext cx="2209800" cy="1981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8439" name="Picture 7" descr="C:\Users\DELL\Pictures\old mobile.jpg"/>
          <p:cNvPicPr>
            <a:picLocks noChangeAspect="1" noChangeArrowheads="1"/>
          </p:cNvPicPr>
          <p:nvPr/>
        </p:nvPicPr>
        <p:blipFill>
          <a:blip r:embed="rId6"/>
          <a:srcRect/>
          <a:stretch>
            <a:fillRect/>
          </a:stretch>
        </p:blipFill>
        <p:spPr bwMode="auto">
          <a:xfrm>
            <a:off x="6096000" y="304800"/>
            <a:ext cx="2667000" cy="164906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3" name="Picture 3" descr="C:\Users\DELL\Pictures\old_nokia_phones-100625503-large.jpg"/>
          <p:cNvPicPr>
            <a:picLocks noChangeAspect="1" noChangeArrowheads="1"/>
          </p:cNvPicPr>
          <p:nvPr/>
        </p:nvPicPr>
        <p:blipFill>
          <a:blip r:embed="rId7" cstate="print"/>
          <a:srcRect/>
          <a:stretch>
            <a:fillRect/>
          </a:stretch>
        </p:blipFill>
        <p:spPr bwMode="auto">
          <a:xfrm>
            <a:off x="5867400" y="2438400"/>
            <a:ext cx="2859852" cy="2133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8444" name="Picture 12" descr="C:\Users\DELL\Pictures\features mobile.jpg"/>
          <p:cNvPicPr>
            <a:picLocks noChangeAspect="1" noChangeArrowheads="1"/>
          </p:cNvPicPr>
          <p:nvPr/>
        </p:nvPicPr>
        <p:blipFill>
          <a:blip r:embed="rId8"/>
          <a:srcRect/>
          <a:stretch>
            <a:fillRect/>
          </a:stretch>
        </p:blipFill>
        <p:spPr bwMode="auto">
          <a:xfrm>
            <a:off x="2971800" y="4648200"/>
            <a:ext cx="2514600" cy="17819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8445" name="Picture 13" descr="C:\Users\DELL\Pictures\smart mobile.jpg"/>
          <p:cNvPicPr>
            <a:picLocks noChangeAspect="1" noChangeArrowheads="1"/>
          </p:cNvPicPr>
          <p:nvPr/>
        </p:nvPicPr>
        <p:blipFill>
          <a:blip r:embed="rId9"/>
          <a:srcRect/>
          <a:stretch>
            <a:fillRect/>
          </a:stretch>
        </p:blipFill>
        <p:spPr bwMode="auto">
          <a:xfrm>
            <a:off x="685800" y="2743200"/>
            <a:ext cx="3141023" cy="1752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7"/>
                                        </p:tgtEl>
                                        <p:attrNameLst>
                                          <p:attrName>style.visibility</p:attrName>
                                        </p:attrNameLst>
                                      </p:cBhvr>
                                      <p:to>
                                        <p:strVal val="visible"/>
                                      </p:to>
                                    </p:set>
                                    <p:anim calcmode="lin" valueType="num">
                                      <p:cBhvr additive="base">
                                        <p:cTn id="7" dur="500" fill="hold"/>
                                        <p:tgtEl>
                                          <p:spTgt spid="18437"/>
                                        </p:tgtEl>
                                        <p:attrNameLst>
                                          <p:attrName>ppt_x</p:attrName>
                                        </p:attrNameLst>
                                      </p:cBhvr>
                                      <p:tavLst>
                                        <p:tav tm="0">
                                          <p:val>
                                            <p:strVal val="#ppt_x"/>
                                          </p:val>
                                        </p:tav>
                                        <p:tav tm="100000">
                                          <p:val>
                                            <p:strVal val="#ppt_x"/>
                                          </p:val>
                                        </p:tav>
                                      </p:tavLst>
                                    </p:anim>
                                    <p:anim calcmode="lin" valueType="num">
                                      <p:cBhvr additive="base">
                                        <p:cTn id="8" dur="500" fill="hold"/>
                                        <p:tgtEl>
                                          <p:spTgt spid="1843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38"/>
                                        </p:tgtEl>
                                        <p:attrNameLst>
                                          <p:attrName>style.visibility</p:attrName>
                                        </p:attrNameLst>
                                      </p:cBhvr>
                                      <p:to>
                                        <p:strVal val="visible"/>
                                      </p:to>
                                    </p:set>
                                    <p:anim calcmode="lin" valueType="num">
                                      <p:cBhvr additive="base">
                                        <p:cTn id="13" dur="500" fill="hold"/>
                                        <p:tgtEl>
                                          <p:spTgt spid="18438"/>
                                        </p:tgtEl>
                                        <p:attrNameLst>
                                          <p:attrName>ppt_x</p:attrName>
                                        </p:attrNameLst>
                                      </p:cBhvr>
                                      <p:tavLst>
                                        <p:tav tm="0">
                                          <p:val>
                                            <p:strVal val="#ppt_x"/>
                                          </p:val>
                                        </p:tav>
                                        <p:tav tm="100000">
                                          <p:val>
                                            <p:strVal val="#ppt_x"/>
                                          </p:val>
                                        </p:tav>
                                      </p:tavLst>
                                    </p:anim>
                                    <p:anim calcmode="lin" valueType="num">
                                      <p:cBhvr additive="base">
                                        <p:cTn id="14" dur="500" fill="hold"/>
                                        <p:tgtEl>
                                          <p:spTgt spid="1843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439"/>
                                        </p:tgtEl>
                                        <p:attrNameLst>
                                          <p:attrName>style.visibility</p:attrName>
                                        </p:attrNameLst>
                                      </p:cBhvr>
                                      <p:to>
                                        <p:strVal val="visible"/>
                                      </p:to>
                                    </p:set>
                                    <p:anim calcmode="lin" valueType="num">
                                      <p:cBhvr additive="base">
                                        <p:cTn id="19" dur="500" fill="hold"/>
                                        <p:tgtEl>
                                          <p:spTgt spid="18439"/>
                                        </p:tgtEl>
                                        <p:attrNameLst>
                                          <p:attrName>ppt_x</p:attrName>
                                        </p:attrNameLst>
                                      </p:cBhvr>
                                      <p:tavLst>
                                        <p:tav tm="0">
                                          <p:val>
                                            <p:strVal val="#ppt_x"/>
                                          </p:val>
                                        </p:tav>
                                        <p:tav tm="100000">
                                          <p:val>
                                            <p:strVal val="#ppt_x"/>
                                          </p:val>
                                        </p:tav>
                                      </p:tavLst>
                                    </p:anim>
                                    <p:anim calcmode="lin" valueType="num">
                                      <p:cBhvr additive="base">
                                        <p:cTn id="20" dur="500" fill="hold"/>
                                        <p:tgtEl>
                                          <p:spTgt spid="1843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444"/>
                                        </p:tgtEl>
                                        <p:attrNameLst>
                                          <p:attrName>style.visibility</p:attrName>
                                        </p:attrNameLst>
                                      </p:cBhvr>
                                      <p:to>
                                        <p:strVal val="visible"/>
                                      </p:to>
                                    </p:set>
                                    <p:anim calcmode="lin" valueType="num">
                                      <p:cBhvr additive="base">
                                        <p:cTn id="31" dur="500" fill="hold"/>
                                        <p:tgtEl>
                                          <p:spTgt spid="18444"/>
                                        </p:tgtEl>
                                        <p:attrNameLst>
                                          <p:attrName>ppt_x</p:attrName>
                                        </p:attrNameLst>
                                      </p:cBhvr>
                                      <p:tavLst>
                                        <p:tav tm="0">
                                          <p:val>
                                            <p:strVal val="#ppt_x"/>
                                          </p:val>
                                        </p:tav>
                                        <p:tav tm="100000">
                                          <p:val>
                                            <p:strVal val="#ppt_x"/>
                                          </p:val>
                                        </p:tav>
                                      </p:tavLst>
                                    </p:anim>
                                    <p:anim calcmode="lin" valueType="num">
                                      <p:cBhvr additive="base">
                                        <p:cTn id="32" dur="500" fill="hold"/>
                                        <p:tgtEl>
                                          <p:spTgt spid="1844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445"/>
                                        </p:tgtEl>
                                        <p:attrNameLst>
                                          <p:attrName>style.visibility</p:attrName>
                                        </p:attrNameLst>
                                      </p:cBhvr>
                                      <p:to>
                                        <p:strVal val="visible"/>
                                      </p:to>
                                    </p:set>
                                    <p:anim calcmode="lin" valueType="num">
                                      <p:cBhvr additive="base">
                                        <p:cTn id="37" dur="500" fill="hold"/>
                                        <p:tgtEl>
                                          <p:spTgt spid="18445"/>
                                        </p:tgtEl>
                                        <p:attrNameLst>
                                          <p:attrName>ppt_x</p:attrName>
                                        </p:attrNameLst>
                                      </p:cBhvr>
                                      <p:tavLst>
                                        <p:tav tm="0">
                                          <p:val>
                                            <p:strVal val="#ppt_x"/>
                                          </p:val>
                                        </p:tav>
                                        <p:tav tm="100000">
                                          <p:val>
                                            <p:strVal val="#ppt_x"/>
                                          </p:val>
                                        </p:tav>
                                      </p:tavLst>
                                    </p:anim>
                                    <p:anim calcmode="lin" valueType="num">
                                      <p:cBhvr additive="base">
                                        <p:cTn id="38" dur="500" fill="hold"/>
                                        <p:tgtEl>
                                          <p:spTgt spid="184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1752600" y="1143000"/>
            <a:ext cx="7010400" cy="707886"/>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 </a:t>
            </a:r>
          </a:p>
        </p:txBody>
      </p:sp>
      <p:pic>
        <p:nvPicPr>
          <p:cNvPr id="17412" name="Picture 4" descr="C:\Users\DELL\Pictures\bajaj-scooter.jpg"/>
          <p:cNvPicPr>
            <a:picLocks noChangeAspect="1" noChangeArrowheads="1"/>
          </p:cNvPicPr>
          <p:nvPr/>
        </p:nvPicPr>
        <p:blipFill>
          <a:blip r:embed="rId4" cstate="print"/>
          <a:srcRect/>
          <a:stretch>
            <a:fillRect/>
          </a:stretch>
        </p:blipFill>
        <p:spPr bwMode="auto">
          <a:xfrm>
            <a:off x="304800" y="228600"/>
            <a:ext cx="2438400" cy="21515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7413" name="Picture 5" descr="C:\Users\DELL\Pictures\bike.jpg"/>
          <p:cNvPicPr>
            <a:picLocks noChangeAspect="1" noChangeArrowheads="1"/>
          </p:cNvPicPr>
          <p:nvPr/>
        </p:nvPicPr>
        <p:blipFill>
          <a:blip r:embed="rId5"/>
          <a:srcRect/>
          <a:stretch>
            <a:fillRect/>
          </a:stretch>
        </p:blipFill>
        <p:spPr bwMode="auto">
          <a:xfrm>
            <a:off x="3048000" y="2362200"/>
            <a:ext cx="2515379" cy="18954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7414" name="Picture 6" descr="C:\Users\DELL\Pictures\activa.jpg"/>
          <p:cNvPicPr>
            <a:picLocks noChangeAspect="1" noChangeArrowheads="1"/>
          </p:cNvPicPr>
          <p:nvPr/>
        </p:nvPicPr>
        <p:blipFill>
          <a:blip r:embed="rId6"/>
          <a:srcRect/>
          <a:stretch>
            <a:fillRect/>
          </a:stretch>
        </p:blipFill>
        <p:spPr bwMode="auto">
          <a:xfrm>
            <a:off x="5943600" y="4419600"/>
            <a:ext cx="2692400" cy="20193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additive="base">
                                        <p:cTn id="7" dur="500" fill="hold"/>
                                        <p:tgtEl>
                                          <p:spTgt spid="17412"/>
                                        </p:tgtEl>
                                        <p:attrNameLst>
                                          <p:attrName>ppt_x</p:attrName>
                                        </p:attrNameLst>
                                      </p:cBhvr>
                                      <p:tavLst>
                                        <p:tav tm="0">
                                          <p:val>
                                            <p:strVal val="#ppt_x"/>
                                          </p:val>
                                        </p:tav>
                                        <p:tav tm="100000">
                                          <p:val>
                                            <p:strVal val="#ppt_x"/>
                                          </p:val>
                                        </p:tav>
                                      </p:tavLst>
                                    </p:anim>
                                    <p:anim calcmode="lin" valueType="num">
                                      <p:cBhvr additive="base">
                                        <p:cTn id="8"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3"/>
                                        </p:tgtEl>
                                        <p:attrNameLst>
                                          <p:attrName>style.visibility</p:attrName>
                                        </p:attrNameLst>
                                      </p:cBhvr>
                                      <p:to>
                                        <p:strVal val="visible"/>
                                      </p:to>
                                    </p:set>
                                    <p:anim calcmode="lin" valueType="num">
                                      <p:cBhvr additive="base">
                                        <p:cTn id="13" dur="500" fill="hold"/>
                                        <p:tgtEl>
                                          <p:spTgt spid="17413"/>
                                        </p:tgtEl>
                                        <p:attrNameLst>
                                          <p:attrName>ppt_x</p:attrName>
                                        </p:attrNameLst>
                                      </p:cBhvr>
                                      <p:tavLst>
                                        <p:tav tm="0">
                                          <p:val>
                                            <p:strVal val="#ppt_x"/>
                                          </p:val>
                                        </p:tav>
                                        <p:tav tm="100000">
                                          <p:val>
                                            <p:strVal val="#ppt_x"/>
                                          </p:val>
                                        </p:tav>
                                      </p:tavLst>
                                    </p:anim>
                                    <p:anim calcmode="lin" valueType="num">
                                      <p:cBhvr additive="base">
                                        <p:cTn id="14" dur="500" fill="hold"/>
                                        <p:tgtEl>
                                          <p:spTgt spid="174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14"/>
                                        </p:tgtEl>
                                        <p:attrNameLst>
                                          <p:attrName>style.visibility</p:attrName>
                                        </p:attrNameLst>
                                      </p:cBhvr>
                                      <p:to>
                                        <p:strVal val="visible"/>
                                      </p:to>
                                    </p:set>
                                    <p:anim calcmode="lin" valueType="num">
                                      <p:cBhvr additive="base">
                                        <p:cTn id="19" dur="500" fill="hold"/>
                                        <p:tgtEl>
                                          <p:spTgt spid="17414"/>
                                        </p:tgtEl>
                                        <p:attrNameLst>
                                          <p:attrName>ppt_x</p:attrName>
                                        </p:attrNameLst>
                                      </p:cBhvr>
                                      <p:tavLst>
                                        <p:tav tm="0">
                                          <p:val>
                                            <p:strVal val="#ppt_x"/>
                                          </p:val>
                                        </p:tav>
                                        <p:tav tm="100000">
                                          <p:val>
                                            <p:strVal val="#ppt_x"/>
                                          </p:val>
                                        </p:tav>
                                      </p:tavLst>
                                    </p:anim>
                                    <p:anim calcmode="lin" valueType="num">
                                      <p:cBhvr additive="base">
                                        <p:cTn id="20" dur="500" fill="hold"/>
                                        <p:tgtEl>
                                          <p:spTgt spid="174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pic>
        <p:nvPicPr>
          <p:cNvPr id="19459" name="Picture 3" descr="C:\Users\DELL\Pictures\floppy.jpg"/>
          <p:cNvPicPr>
            <a:picLocks noChangeAspect="1" noChangeArrowheads="1"/>
          </p:cNvPicPr>
          <p:nvPr/>
        </p:nvPicPr>
        <p:blipFill>
          <a:blip r:embed="rId4"/>
          <a:srcRect/>
          <a:stretch>
            <a:fillRect/>
          </a:stretch>
        </p:blipFill>
        <p:spPr bwMode="auto">
          <a:xfrm>
            <a:off x="228600" y="228600"/>
            <a:ext cx="2133600" cy="2133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9460" name="Picture 4" descr="C:\Users\DELL\Pictures\cd.jpg"/>
          <p:cNvPicPr>
            <a:picLocks noChangeAspect="1" noChangeArrowheads="1"/>
          </p:cNvPicPr>
          <p:nvPr/>
        </p:nvPicPr>
        <p:blipFill>
          <a:blip r:embed="rId5"/>
          <a:srcRect/>
          <a:stretch>
            <a:fillRect/>
          </a:stretch>
        </p:blipFill>
        <p:spPr bwMode="auto">
          <a:xfrm>
            <a:off x="2971800" y="304800"/>
            <a:ext cx="2783711" cy="1981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9461" name="Picture 5" descr="C:\Users\DELL\Pictures\pen drive.jpg"/>
          <p:cNvPicPr>
            <a:picLocks noChangeAspect="1" noChangeArrowheads="1"/>
          </p:cNvPicPr>
          <p:nvPr/>
        </p:nvPicPr>
        <p:blipFill>
          <a:blip r:embed="rId6" cstate="print"/>
          <a:srcRect/>
          <a:stretch>
            <a:fillRect/>
          </a:stretch>
        </p:blipFill>
        <p:spPr bwMode="auto">
          <a:xfrm>
            <a:off x="6477000" y="381000"/>
            <a:ext cx="2286000" cy="2286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9463" name="Picture 7" descr="C:\Users\DELL\Pictures\cloud computing.jpg"/>
          <p:cNvPicPr>
            <a:picLocks noChangeAspect="1" noChangeArrowheads="1"/>
          </p:cNvPicPr>
          <p:nvPr/>
        </p:nvPicPr>
        <p:blipFill>
          <a:blip r:embed="rId7"/>
          <a:srcRect/>
          <a:stretch>
            <a:fillRect/>
          </a:stretch>
        </p:blipFill>
        <p:spPr bwMode="auto">
          <a:xfrm>
            <a:off x="990600" y="4038600"/>
            <a:ext cx="2667000" cy="234877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 name="Picture 3" descr="C:\Users\DELL\Pictures\memory card.jpg"/>
          <p:cNvPicPr>
            <a:picLocks noChangeAspect="1" noChangeArrowheads="1"/>
          </p:cNvPicPr>
          <p:nvPr/>
        </p:nvPicPr>
        <p:blipFill>
          <a:blip r:embed="rId8" cstate="print"/>
          <a:srcRect/>
          <a:stretch>
            <a:fillRect/>
          </a:stretch>
        </p:blipFill>
        <p:spPr bwMode="auto">
          <a:xfrm>
            <a:off x="5867400" y="3581400"/>
            <a:ext cx="1752600" cy="278485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ppt_x"/>
                                          </p:val>
                                        </p:tav>
                                        <p:tav tm="100000">
                                          <p:val>
                                            <p:strVal val="#ppt_x"/>
                                          </p:val>
                                        </p:tav>
                                      </p:tavLst>
                                    </p:anim>
                                    <p:anim calcmode="lin" valueType="num">
                                      <p:cBhvr additive="base">
                                        <p:cTn id="8" dur="500" fill="hold"/>
                                        <p:tgtEl>
                                          <p:spTgt spid="194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gtEl>
                                        <p:attrNameLst>
                                          <p:attrName>style.visibility</p:attrName>
                                        </p:attrNameLst>
                                      </p:cBhvr>
                                      <p:to>
                                        <p:strVal val="visible"/>
                                      </p:to>
                                    </p:set>
                                    <p:anim calcmode="lin" valueType="num">
                                      <p:cBhvr additive="base">
                                        <p:cTn id="13" dur="500" fill="hold"/>
                                        <p:tgtEl>
                                          <p:spTgt spid="19460"/>
                                        </p:tgtEl>
                                        <p:attrNameLst>
                                          <p:attrName>ppt_x</p:attrName>
                                        </p:attrNameLst>
                                      </p:cBhvr>
                                      <p:tavLst>
                                        <p:tav tm="0">
                                          <p:val>
                                            <p:strVal val="#ppt_x"/>
                                          </p:val>
                                        </p:tav>
                                        <p:tav tm="100000">
                                          <p:val>
                                            <p:strVal val="#ppt_x"/>
                                          </p:val>
                                        </p:tav>
                                      </p:tavLst>
                                    </p:anim>
                                    <p:anim calcmode="lin" valueType="num">
                                      <p:cBhvr additive="base">
                                        <p:cTn id="14" dur="500" fill="hold"/>
                                        <p:tgtEl>
                                          <p:spTgt spid="1946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1"/>
                                        </p:tgtEl>
                                        <p:attrNameLst>
                                          <p:attrName>style.visibility</p:attrName>
                                        </p:attrNameLst>
                                      </p:cBhvr>
                                      <p:to>
                                        <p:strVal val="visible"/>
                                      </p:to>
                                    </p:set>
                                    <p:anim calcmode="lin" valueType="num">
                                      <p:cBhvr additive="base">
                                        <p:cTn id="19" dur="500" fill="hold"/>
                                        <p:tgtEl>
                                          <p:spTgt spid="19461"/>
                                        </p:tgtEl>
                                        <p:attrNameLst>
                                          <p:attrName>ppt_x</p:attrName>
                                        </p:attrNameLst>
                                      </p:cBhvr>
                                      <p:tavLst>
                                        <p:tav tm="0">
                                          <p:val>
                                            <p:strVal val="#ppt_x"/>
                                          </p:val>
                                        </p:tav>
                                        <p:tav tm="100000">
                                          <p:val>
                                            <p:strVal val="#ppt_x"/>
                                          </p:val>
                                        </p:tav>
                                      </p:tavLst>
                                    </p:anim>
                                    <p:anim calcmode="lin" valueType="num">
                                      <p:cBhvr additive="base">
                                        <p:cTn id="20" dur="500" fill="hold"/>
                                        <p:tgtEl>
                                          <p:spTgt spid="1946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63"/>
                                        </p:tgtEl>
                                        <p:attrNameLst>
                                          <p:attrName>style.visibility</p:attrName>
                                        </p:attrNameLst>
                                      </p:cBhvr>
                                      <p:to>
                                        <p:strVal val="visible"/>
                                      </p:to>
                                    </p:set>
                                    <p:anim calcmode="lin" valueType="num">
                                      <p:cBhvr additive="base">
                                        <p:cTn id="31" dur="500" fill="hold"/>
                                        <p:tgtEl>
                                          <p:spTgt spid="19463"/>
                                        </p:tgtEl>
                                        <p:attrNameLst>
                                          <p:attrName>ppt_x</p:attrName>
                                        </p:attrNameLst>
                                      </p:cBhvr>
                                      <p:tavLst>
                                        <p:tav tm="0">
                                          <p:val>
                                            <p:strVal val="#ppt_x"/>
                                          </p:val>
                                        </p:tav>
                                        <p:tav tm="100000">
                                          <p:val>
                                            <p:strVal val="#ppt_x"/>
                                          </p:val>
                                        </p:tav>
                                      </p:tavLst>
                                    </p:anim>
                                    <p:anim calcmode="lin" valueType="num">
                                      <p:cBhvr additive="base">
                                        <p:cTn id="32" dur="500" fill="hold"/>
                                        <p:tgtEl>
                                          <p:spTgt spid="194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1524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latin typeface="Aharoni" pitchFamily="2" charset="-79"/>
                <a:cs typeface="Aharoni" pitchFamily="2" charset="-79"/>
              </a:rPr>
              <a:t>Q.</a:t>
            </a:r>
            <a:r>
              <a:rPr lang="en-US" sz="2400" b="1" dirty="0" smtClean="0">
                <a:cs typeface="Aharoni" pitchFamily="2" charset="-79"/>
              </a:rPr>
              <a:t>2</a:t>
            </a:r>
            <a:r>
              <a:rPr lang="en-US" sz="2400" b="1" dirty="0" smtClean="0">
                <a:latin typeface="Aharoni" pitchFamily="2" charset="-79"/>
                <a:cs typeface="Aharoni" pitchFamily="2" charset="-79"/>
              </a:rPr>
              <a:t>  Product life Cycle</a:t>
            </a:r>
            <a:endParaRPr lang="en-US" sz="2400" b="1" dirty="0">
              <a:latin typeface="Aharoni" pitchFamily="2" charset="-79"/>
              <a:cs typeface="Aharoni" pitchFamily="2" charset="-79"/>
            </a:endParaRPr>
          </a:p>
        </p:txBody>
      </p:sp>
      <p:sp>
        <p:nvSpPr>
          <p:cNvPr id="4" name="TextBox 3"/>
          <p:cNvSpPr txBox="1"/>
          <p:nvPr/>
        </p:nvSpPr>
        <p:spPr>
          <a:xfrm>
            <a:off x="381000" y="685800"/>
            <a:ext cx="8458200" cy="2308324"/>
          </a:xfrm>
          <a:prstGeom prst="rect">
            <a:avLst/>
          </a:prstGeom>
          <a:no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Product life Cycle means during the life span of the product , it would passes different phrase/Stages such as </a:t>
            </a:r>
            <a:r>
              <a:rPr lang="en-US" sz="2400" dirty="0" smtClean="0">
                <a:solidFill>
                  <a:srgbClr val="FFFF00"/>
                </a:solidFill>
                <a:latin typeface="Aharoni" pitchFamily="2" charset="-79"/>
                <a:cs typeface="Aharoni" pitchFamily="2" charset="-79"/>
              </a:rPr>
              <a:t>Introduction stage, Growth stage, Maturity stage, and  4. Decline stage .  </a:t>
            </a:r>
          </a:p>
          <a:p>
            <a:pPr algn="ctr"/>
            <a:endParaRPr lang="en-US" sz="2400" dirty="0">
              <a:solidFill>
                <a:schemeClr val="bg1"/>
              </a:solidFill>
              <a:latin typeface="Aharoni" pitchFamily="2" charset="-79"/>
              <a:cs typeface="Aharoni" pitchFamily="2" charset="-79"/>
            </a:endParaRPr>
          </a:p>
        </p:txBody>
      </p:sp>
      <p:pic>
        <p:nvPicPr>
          <p:cNvPr id="15362" name="Picture 2" descr="E:\plc.png"/>
          <p:cNvPicPr>
            <a:picLocks noChangeAspect="1" noChangeArrowheads="1"/>
          </p:cNvPicPr>
          <p:nvPr/>
        </p:nvPicPr>
        <p:blipFill>
          <a:blip r:embed="rId3"/>
          <a:srcRect/>
          <a:stretch>
            <a:fillRect/>
          </a:stretch>
        </p:blipFill>
        <p:spPr bwMode="auto">
          <a:xfrm>
            <a:off x="609600" y="3065294"/>
            <a:ext cx="7696200" cy="356410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362"/>
                                        </p:tgtEl>
                                        <p:attrNameLst>
                                          <p:attrName>style.visibility</p:attrName>
                                        </p:attrNameLst>
                                      </p:cBhvr>
                                      <p:to>
                                        <p:strVal val="visible"/>
                                      </p:to>
                                    </p:set>
                                    <p:anim calcmode="lin" valueType="num">
                                      <p:cBhvr additive="base">
                                        <p:cTn id="17" dur="500" fill="hold"/>
                                        <p:tgtEl>
                                          <p:spTgt spid="15362"/>
                                        </p:tgtEl>
                                        <p:attrNameLst>
                                          <p:attrName>ppt_x</p:attrName>
                                        </p:attrNameLst>
                                      </p:cBhvr>
                                      <p:tavLst>
                                        <p:tav tm="0">
                                          <p:val>
                                            <p:strVal val="#ppt_x"/>
                                          </p:val>
                                        </p:tav>
                                        <p:tav tm="100000">
                                          <p:val>
                                            <p:strVal val="#ppt_x"/>
                                          </p:val>
                                        </p:tav>
                                      </p:tavLst>
                                    </p:anim>
                                    <p:anim calcmode="lin" valueType="num">
                                      <p:cBhvr additive="base">
                                        <p:cTn id="18"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3046988"/>
          </a:xfrm>
          <a:prstGeom prst="rect">
            <a:avLst/>
          </a:prstGeom>
          <a:noFill/>
        </p:spPr>
        <p:txBody>
          <a:bodyPr wrap="square" rtlCol="0">
            <a:spAutoFit/>
          </a:bodyPr>
          <a:lstStyle/>
          <a:p>
            <a:pPr marL="514350" indent="-514350">
              <a:buAutoNum type="arabicPeriod"/>
            </a:pPr>
            <a:r>
              <a:rPr lang="en-US" sz="3200" b="1" dirty="0" smtClean="0">
                <a:solidFill>
                  <a:srgbClr val="FFFF00"/>
                </a:solidFill>
              </a:rPr>
              <a:t>Introduction Stage:- </a:t>
            </a:r>
            <a:r>
              <a:rPr lang="en-US" sz="3200" dirty="0" smtClean="0">
                <a:solidFill>
                  <a:schemeClr val="bg1"/>
                </a:solidFill>
                <a:latin typeface="Aharoni" pitchFamily="2" charset="-79"/>
                <a:cs typeface="Aharoni" pitchFamily="2" charset="-79"/>
              </a:rPr>
              <a:t>:- </a:t>
            </a:r>
          </a:p>
          <a:p>
            <a:pPr marL="514350" indent="-514350">
              <a:buAutoNum type="arabicPeriod"/>
            </a:pPr>
            <a:endParaRPr lang="en-US" sz="3200" dirty="0" smtClean="0">
              <a:solidFill>
                <a:schemeClr val="bg1"/>
              </a:solidFill>
              <a:latin typeface="Aharoni" pitchFamily="2" charset="-79"/>
              <a:cs typeface="Aharoni" pitchFamily="2" charset="-79"/>
            </a:endParaRPr>
          </a:p>
          <a:p>
            <a:pPr marL="514350" indent="-514350"/>
            <a:r>
              <a:rPr lang="en-US" sz="3200" dirty="0" smtClean="0">
                <a:solidFill>
                  <a:schemeClr val="bg1"/>
                </a:solidFill>
                <a:latin typeface="Aharoni" pitchFamily="2" charset="-79"/>
                <a:cs typeface="Aharoni" pitchFamily="2" charset="-79"/>
              </a:rPr>
              <a:t>    Maximum advt. to mass publicity as well as face competition and penetration pricing strategy ( Low price- to attract customers )  </a:t>
            </a:r>
            <a:r>
              <a:rPr lang="en-US" sz="3200" b="1" dirty="0" smtClean="0">
                <a:solidFill>
                  <a:schemeClr val="bg1"/>
                </a:solidFill>
                <a:latin typeface="Aharoni" pitchFamily="2" charset="-79"/>
                <a:cs typeface="Aharoni" pitchFamily="2" charset="-79"/>
              </a:rPr>
              <a:t> </a:t>
            </a: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3046988"/>
          </a:xfrm>
          <a:prstGeom prst="rect">
            <a:avLst/>
          </a:prstGeom>
          <a:noFill/>
        </p:spPr>
        <p:txBody>
          <a:bodyPr wrap="square" rtlCol="0">
            <a:spAutoFit/>
          </a:bodyPr>
          <a:lstStyle/>
          <a:p>
            <a:pPr marL="514350" indent="-514350"/>
            <a:r>
              <a:rPr lang="en-US" sz="3200" b="1" dirty="0" smtClean="0">
                <a:solidFill>
                  <a:srgbClr val="FFFF00"/>
                </a:solidFill>
              </a:rPr>
              <a:t>2. Growth Stage:- </a:t>
            </a:r>
            <a:r>
              <a:rPr lang="en-US" sz="3200" dirty="0" smtClean="0">
                <a:solidFill>
                  <a:schemeClr val="bg1"/>
                </a:solidFill>
                <a:latin typeface="Aharoni" pitchFamily="2" charset="-79"/>
                <a:cs typeface="Aharoni" pitchFamily="2" charset="-79"/>
              </a:rPr>
              <a:t>:- </a:t>
            </a:r>
          </a:p>
          <a:p>
            <a:pPr marL="514350" indent="-514350">
              <a:buAutoNum type="arabicPeriod"/>
            </a:pPr>
            <a:endParaRPr lang="en-US" sz="3200" dirty="0" smtClean="0">
              <a:solidFill>
                <a:schemeClr val="bg1"/>
              </a:solidFill>
              <a:latin typeface="Aharoni" pitchFamily="2" charset="-79"/>
              <a:cs typeface="Aharoni" pitchFamily="2" charset="-79"/>
            </a:endParaRPr>
          </a:p>
          <a:p>
            <a:pPr marL="514350" indent="-514350"/>
            <a:r>
              <a:rPr lang="en-US" sz="3200" dirty="0" smtClean="0">
                <a:solidFill>
                  <a:schemeClr val="bg1"/>
                </a:solidFill>
                <a:latin typeface="Aharoni" pitchFamily="2" charset="-79"/>
                <a:cs typeface="Aharoni" pitchFamily="2" charset="-79"/>
              </a:rPr>
              <a:t>    Products survive and settled in the market. Increase profit and sales also. follow Skimming pricing strategy ( High price strategy) </a:t>
            </a: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554545"/>
          </a:xfrm>
          <a:prstGeom prst="rect">
            <a:avLst/>
          </a:prstGeom>
          <a:noFill/>
        </p:spPr>
        <p:txBody>
          <a:bodyPr wrap="square" rtlCol="0">
            <a:spAutoFit/>
          </a:bodyPr>
          <a:lstStyle/>
          <a:p>
            <a:pPr marL="514350" indent="-514350"/>
            <a:r>
              <a:rPr lang="en-US" sz="3200" b="1" dirty="0" smtClean="0">
                <a:solidFill>
                  <a:srgbClr val="FFFF00"/>
                </a:solidFill>
              </a:rPr>
              <a:t>3. Maturity Stage:- </a:t>
            </a:r>
            <a:r>
              <a:rPr lang="en-US" sz="3200" dirty="0" smtClean="0">
                <a:solidFill>
                  <a:schemeClr val="bg1"/>
                </a:solidFill>
                <a:latin typeface="Aharoni" pitchFamily="2" charset="-79"/>
                <a:cs typeface="Aharoni" pitchFamily="2" charset="-79"/>
              </a:rPr>
              <a:t>:- </a:t>
            </a:r>
          </a:p>
          <a:p>
            <a:pPr marL="514350" indent="-514350">
              <a:buAutoNum type="arabicPeriod"/>
            </a:pPr>
            <a:endParaRPr lang="en-US" sz="3200" dirty="0" smtClean="0">
              <a:solidFill>
                <a:schemeClr val="bg1"/>
              </a:solidFill>
              <a:latin typeface="Aharoni" pitchFamily="2" charset="-79"/>
              <a:cs typeface="Aharoni" pitchFamily="2" charset="-79"/>
            </a:endParaRPr>
          </a:p>
          <a:p>
            <a:pPr marL="514350" indent="-514350"/>
            <a:r>
              <a:rPr lang="en-US" sz="3200" dirty="0" smtClean="0">
                <a:solidFill>
                  <a:schemeClr val="bg1"/>
                </a:solidFill>
                <a:latin typeface="Aharoni" pitchFamily="2" charset="-79"/>
                <a:cs typeface="Aharoni" pitchFamily="2" charset="-79"/>
              </a:rPr>
              <a:t>     Products sales are remained more or less stagnant. No new or additional customers. Only Reminder advertising done. </a:t>
            </a:r>
            <a:endParaRPr lang="en-US" sz="32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219</Words>
  <Application>Microsoft Office PowerPoint</Application>
  <PresentationFormat>On-screen Show (4:3)</PresentationFormat>
  <Paragraphs>35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75</cp:revision>
  <dcterms:created xsi:type="dcterms:W3CDTF">2020-06-02T07:05:21Z</dcterms:created>
  <dcterms:modified xsi:type="dcterms:W3CDTF">2021-09-18T22:03:09Z</dcterms:modified>
</cp:coreProperties>
</file>